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9"/>
  </p:notesMasterIdLst>
  <p:sldIdLst>
    <p:sldId id="260" r:id="rId2"/>
    <p:sldId id="293" r:id="rId3"/>
    <p:sldId id="305" r:id="rId4"/>
    <p:sldId id="306" r:id="rId5"/>
    <p:sldId id="307" r:id="rId6"/>
    <p:sldId id="309" r:id="rId7"/>
    <p:sldId id="308" r:id="rId8"/>
    <p:sldId id="301" r:id="rId9"/>
    <p:sldId id="302" r:id="rId10"/>
    <p:sldId id="294" r:id="rId11"/>
    <p:sldId id="295" r:id="rId12"/>
    <p:sldId id="303" r:id="rId13"/>
    <p:sldId id="296" r:id="rId14"/>
    <p:sldId id="304" r:id="rId15"/>
    <p:sldId id="298" r:id="rId16"/>
    <p:sldId id="300" r:id="rId17"/>
    <p:sldId id="29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9" autoAdjust="0"/>
    <p:restoredTop sz="94343" autoAdjust="0"/>
  </p:normalViewPr>
  <p:slideViewPr>
    <p:cSldViewPr snapToGrid="0">
      <p:cViewPr>
        <p:scale>
          <a:sx n="60" d="100"/>
          <a:sy n="60" d="100"/>
        </p:scale>
        <p:origin x="2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ualberta.ca/~massspec/atomic_mass_abund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</a:t>
            </a:r>
            <a:r>
              <a:rPr lang="en-US" dirty="0" smtClean="0"/>
              <a:t>22, 2019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P3 </a:t>
            </a:r>
            <a:r>
              <a:rPr lang="en-US" b="1" dirty="0" smtClean="0"/>
              <a:t>Challenge-</a:t>
            </a:r>
            <a:endParaRPr lang="en-US" sz="2000" b="1" dirty="0"/>
          </a:p>
          <a:p>
            <a:pPr lvl="1"/>
            <a:r>
              <a:rPr lang="en-US" b="1" dirty="0" smtClean="0"/>
              <a:t>Who proposed the plum pudding model for the atom?</a:t>
            </a:r>
          </a:p>
          <a:p>
            <a:pPr lvl="1"/>
            <a:r>
              <a:rPr lang="en-US" b="1" dirty="0" smtClean="0"/>
              <a:t>Sketch the plum pudding model of the atom identifying where the positive and negative charges are located. </a:t>
            </a:r>
          </a:p>
          <a:p>
            <a:pPr lvl="1"/>
            <a:r>
              <a:rPr lang="en-US" b="1" dirty="0" smtClean="0"/>
              <a:t>What experimental evidence caused this scientist to propose this structure?</a:t>
            </a:r>
            <a:endParaRPr lang="en-US" b="1" dirty="0"/>
          </a:p>
          <a:p>
            <a:endParaRPr lang="en-US" b="1" dirty="0"/>
          </a:p>
          <a:p>
            <a:pPr lvl="1"/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Atomic quantities and Subatomic particles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81690" y="1202687"/>
            <a:ext cx="4376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the atomic history worksheet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 a homework check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Subatomic Particles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Proton, Electron and Neutron (memorize all but last column)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1 </a:t>
            </a:r>
            <a:r>
              <a:rPr lang="en-US" b="1" dirty="0" err="1" smtClean="0"/>
              <a:t>amu</a:t>
            </a:r>
            <a:r>
              <a:rPr lang="en-US" b="1" dirty="0" smtClean="0"/>
              <a:t> ≡ 1/12 the mass of a carbon-12 atom</a:t>
            </a:r>
          </a:p>
        </p:txBody>
      </p:sp>
      <p:pic>
        <p:nvPicPr>
          <p:cNvPr id="24580" name="Picture 5" descr="04_06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156" y="263299"/>
            <a:ext cx="30734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1974262"/>
                  </p:ext>
                </p:extLst>
              </p:nvPr>
            </p:nvGraphicFramePr>
            <p:xfrm>
              <a:off x="1472405" y="3153773"/>
              <a:ext cx="8808065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4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3283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Particle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Location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Relative Mass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Actual Mass (</a:t>
                          </a:r>
                          <a:r>
                            <a:rPr lang="en-US" dirty="0" err="1" smtClean="0"/>
                            <a:t>amu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Outside</a:t>
                          </a:r>
                          <a:r>
                            <a:rPr lang="en-US" baseline="0" dirty="0" smtClean="0"/>
                            <a:t>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1840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/>
                            <a:t> ~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0.00055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Proton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1.0073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Neutron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1.0087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1974262"/>
                  </p:ext>
                </p:extLst>
              </p:nvPr>
            </p:nvGraphicFramePr>
            <p:xfrm>
              <a:off x="1472405" y="3153773"/>
              <a:ext cx="8808065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504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550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3283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Particle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Symbol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Location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Charge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Relative </a:t>
                          </a:r>
                          <a:r>
                            <a:rPr lang="en-US" dirty="0" smtClean="0"/>
                            <a:t>Mass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Actual </a:t>
                          </a:r>
                          <a:r>
                            <a:rPr lang="en-US" dirty="0" smtClean="0"/>
                            <a:t>Mass (</a:t>
                          </a:r>
                          <a:r>
                            <a:rPr lang="en-US" dirty="0" err="1" smtClean="0"/>
                            <a:t>amu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Electron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Outside</a:t>
                          </a:r>
                          <a:r>
                            <a:rPr lang="en-US" baseline="0" dirty="0" smtClean="0"/>
                            <a:t> 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103774" r="-107113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0.00055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Proton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1.0073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Neutron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nucleus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1.0087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877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number and Mass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46119"/>
            <a:ext cx="9843604" cy="3416300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Atomic number </a:t>
            </a:r>
            <a:r>
              <a:rPr lang="en-US" sz="2000" b="1" dirty="0" smtClean="0"/>
              <a:t>is the most fundamental quantity.</a:t>
            </a:r>
          </a:p>
          <a:p>
            <a:pPr lvl="1"/>
            <a:r>
              <a:rPr lang="en-US" sz="2000" b="1" dirty="0" smtClean="0"/>
              <a:t>Given the symbol </a:t>
            </a:r>
            <a:r>
              <a:rPr lang="en-US" sz="2000" b="1" u="sng" dirty="0" smtClean="0"/>
              <a:t>Z</a:t>
            </a:r>
          </a:p>
          <a:p>
            <a:pPr lvl="1"/>
            <a:r>
              <a:rPr lang="en-US" sz="2000" b="1" dirty="0" smtClean="0"/>
              <a:t>Equals the </a:t>
            </a:r>
            <a:r>
              <a:rPr lang="en-US" sz="2000" b="1" u="sng" dirty="0" smtClean="0"/>
              <a:t>number of protons </a:t>
            </a:r>
            <a:r>
              <a:rPr lang="en-US" sz="2000" b="1" dirty="0" smtClean="0"/>
              <a:t>(an integer) </a:t>
            </a:r>
          </a:p>
          <a:p>
            <a:pPr lvl="2"/>
            <a:r>
              <a:rPr lang="en-US" sz="1800" b="1" dirty="0" smtClean="0"/>
              <a:t>Identifies the type of atom</a:t>
            </a:r>
          </a:p>
          <a:p>
            <a:pPr lvl="1"/>
            <a:r>
              <a:rPr lang="en-US" sz="2000" b="1" dirty="0" smtClean="0"/>
              <a:t>Equal to the </a:t>
            </a:r>
            <a:r>
              <a:rPr lang="en-US" sz="2000" b="1" u="sng" dirty="0" smtClean="0"/>
              <a:t>number of electrons</a:t>
            </a:r>
            <a:r>
              <a:rPr lang="en-US" sz="2000" b="1" dirty="0" smtClean="0"/>
              <a:t> in </a:t>
            </a:r>
            <a:r>
              <a:rPr lang="en-US" sz="2000" b="1" u="sng" dirty="0" smtClean="0"/>
              <a:t>a neutral atom</a:t>
            </a:r>
          </a:p>
          <a:p>
            <a:r>
              <a:rPr lang="en-US" sz="2000" b="1" u="sng" dirty="0" smtClean="0"/>
              <a:t>Mass number </a:t>
            </a:r>
          </a:p>
          <a:p>
            <a:pPr lvl="1"/>
            <a:r>
              <a:rPr lang="en-US" sz="2000" b="1" dirty="0" smtClean="0"/>
              <a:t>Given the symbol </a:t>
            </a:r>
            <a:r>
              <a:rPr lang="en-US" sz="2000" b="1" u="sng" dirty="0" smtClean="0"/>
              <a:t>A</a:t>
            </a:r>
          </a:p>
          <a:p>
            <a:pPr lvl="1"/>
            <a:r>
              <a:rPr lang="en-US" sz="2000" b="1" dirty="0" smtClean="0"/>
              <a:t>Equals the </a:t>
            </a:r>
            <a:r>
              <a:rPr lang="en-US" sz="2000" b="1" u="sng" dirty="0" smtClean="0"/>
              <a:t>number of protons + neutrons </a:t>
            </a:r>
            <a:r>
              <a:rPr lang="en-US" sz="2000" b="1" dirty="0" smtClean="0"/>
              <a:t>for an atom (an integer)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4" name="Picture 5" descr="04_06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8183"/>
            <a:ext cx="30734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18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Because </a:t>
            </a:r>
            <a:r>
              <a:rPr lang="en-US" sz="2000" b="1" u="sng" dirty="0" smtClean="0"/>
              <a:t>electrons</a:t>
            </a:r>
            <a:r>
              <a:rPr lang="en-US" sz="2000" b="1" dirty="0" smtClean="0"/>
              <a:t> are on the outside of atoms, they are the part of atoms that can </a:t>
            </a:r>
            <a:r>
              <a:rPr lang="en-US" sz="2000" b="1" u="sng" dirty="0" smtClean="0"/>
              <a:t>chemically react </a:t>
            </a:r>
            <a:r>
              <a:rPr lang="en-US" sz="2000" b="1" dirty="0" smtClean="0"/>
              <a:t>and can be changed.</a:t>
            </a:r>
          </a:p>
          <a:p>
            <a:r>
              <a:rPr lang="en-US" sz="2000" b="1" dirty="0" smtClean="0"/>
              <a:t>If an atom has the </a:t>
            </a:r>
            <a:r>
              <a:rPr lang="en-US" sz="2000" b="1" u="sng" dirty="0" smtClean="0"/>
              <a:t>same number of electrons as protons</a:t>
            </a:r>
            <a:r>
              <a:rPr lang="en-US" sz="2000" b="1" dirty="0" smtClean="0"/>
              <a:t>, it is </a:t>
            </a:r>
            <a:r>
              <a:rPr lang="en-US" sz="2000" b="1" u="sng" dirty="0" smtClean="0"/>
              <a:t>neutral </a:t>
            </a:r>
            <a:r>
              <a:rPr lang="en-US" sz="2000" b="1" dirty="0" smtClean="0"/>
              <a:t>and has no charge.</a:t>
            </a:r>
          </a:p>
          <a:p>
            <a:r>
              <a:rPr lang="en-US" sz="2000" b="1" dirty="0" smtClean="0"/>
              <a:t>If an atom has </a:t>
            </a:r>
            <a:r>
              <a:rPr lang="en-US" sz="2000" b="1" u="sng" dirty="0" smtClean="0"/>
              <a:t>more electrons than protons</a:t>
            </a:r>
            <a:r>
              <a:rPr lang="en-US" sz="2000" b="1" dirty="0" smtClean="0"/>
              <a:t>, it is an </a:t>
            </a:r>
            <a:r>
              <a:rPr lang="en-US" sz="2000" b="1" u="sng" dirty="0" smtClean="0"/>
              <a:t>anion</a:t>
            </a:r>
            <a:r>
              <a:rPr lang="en-US" sz="2000" b="1" dirty="0" smtClean="0"/>
              <a:t> and has a </a:t>
            </a:r>
            <a:r>
              <a:rPr lang="en-US" sz="2000" b="1" u="sng" dirty="0" smtClean="0"/>
              <a:t>negative charge</a:t>
            </a:r>
            <a:r>
              <a:rPr lang="en-US" sz="2000" b="1" dirty="0" smtClean="0"/>
              <a:t> for however many more electrons it has. </a:t>
            </a:r>
          </a:p>
          <a:p>
            <a:pPr lvl="1"/>
            <a:r>
              <a:rPr lang="en-US" sz="1800" b="1" dirty="0" smtClean="0"/>
              <a:t>Atom has gained electron(s) ….usually less than 4:       -, 2-, 3-, 4-</a:t>
            </a:r>
          </a:p>
          <a:p>
            <a:r>
              <a:rPr lang="en-US" sz="2000" b="1" dirty="0" smtClean="0"/>
              <a:t>If an atom has </a:t>
            </a:r>
            <a:r>
              <a:rPr lang="en-US" sz="2000" b="1" u="sng" dirty="0" smtClean="0"/>
              <a:t>less electrons than protons</a:t>
            </a:r>
            <a:r>
              <a:rPr lang="en-US" sz="2000" b="1" dirty="0" smtClean="0"/>
              <a:t>, it is a </a:t>
            </a:r>
            <a:r>
              <a:rPr lang="en-US" sz="2000" b="1" u="sng" dirty="0" smtClean="0"/>
              <a:t>cation</a:t>
            </a:r>
            <a:r>
              <a:rPr lang="en-US" sz="2000" b="1" dirty="0" smtClean="0"/>
              <a:t> and has a </a:t>
            </a:r>
            <a:r>
              <a:rPr lang="en-US" sz="2000" b="1" u="sng" dirty="0" smtClean="0"/>
              <a:t>positive charge </a:t>
            </a:r>
            <a:r>
              <a:rPr lang="en-US" sz="2000" b="1" dirty="0" smtClean="0"/>
              <a:t>for however many less electrons it has.</a:t>
            </a:r>
          </a:p>
          <a:p>
            <a:pPr lvl="1"/>
            <a:r>
              <a:rPr lang="en-US" sz="1800" b="1" dirty="0" smtClean="0"/>
              <a:t>Atom has lost electron(s) … usually less than 4:           +, 2+, 3+, 4+</a:t>
            </a:r>
          </a:p>
          <a:p>
            <a:r>
              <a:rPr lang="en-US" sz="2000" b="1" u="sng" dirty="0" smtClean="0"/>
              <a:t>Charge = #p – #e 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12072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Isotopes and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962" y="2603500"/>
            <a:ext cx="9586026" cy="3416300"/>
          </a:xfrm>
        </p:spPr>
        <p:txBody>
          <a:bodyPr/>
          <a:lstStyle/>
          <a:p>
            <a:r>
              <a:rPr lang="en-US" b="1" dirty="0" smtClean="0"/>
              <a:t>The number of neutrons can also vary.  (The number of protons cannot.)</a:t>
            </a:r>
          </a:p>
          <a:p>
            <a:r>
              <a:rPr lang="en-US" b="1" dirty="0" smtClean="0"/>
              <a:t>Each </a:t>
            </a:r>
            <a:r>
              <a:rPr lang="en-US" b="1" u="sng" dirty="0" smtClean="0"/>
              <a:t>isotope </a:t>
            </a:r>
            <a:r>
              <a:rPr lang="en-US" b="1" dirty="0" smtClean="0"/>
              <a:t>of an element contains a </a:t>
            </a:r>
            <a:r>
              <a:rPr lang="en-US" b="1" u="sng" dirty="0" smtClean="0"/>
              <a:t>different number of neutrons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The isotope of an element is labeled using its </a:t>
            </a:r>
            <a:r>
              <a:rPr lang="en-US" b="1" u="sng" dirty="0" smtClean="0"/>
              <a:t>mass number</a:t>
            </a:r>
            <a:r>
              <a:rPr lang="en-US" b="1" dirty="0" smtClean="0"/>
              <a:t>, A.</a:t>
            </a:r>
          </a:p>
          <a:p>
            <a:r>
              <a:rPr lang="en-US" b="1" dirty="0" smtClean="0"/>
              <a:t>Notation: </a:t>
            </a:r>
            <a:r>
              <a:rPr lang="en-US" b="1" u="sng" dirty="0" smtClean="0"/>
              <a:t>Carbon-12</a:t>
            </a:r>
            <a:r>
              <a:rPr lang="en-US" b="1" dirty="0"/>
              <a:t> </a:t>
            </a:r>
            <a:r>
              <a:rPr lang="en-US" b="1" dirty="0" smtClean="0"/>
              <a:t>and Carbon-14, or </a:t>
            </a:r>
            <a:r>
              <a:rPr lang="en-US" b="1" u="sng" dirty="0" smtClean="0"/>
              <a:t>C-12</a:t>
            </a:r>
            <a:r>
              <a:rPr lang="en-US" b="1" dirty="0" smtClean="0"/>
              <a:t> and C-14 ,   or 	                     </a:t>
            </a:r>
          </a:p>
          <a:p>
            <a:r>
              <a:rPr lang="en-US" b="1" dirty="0"/>
              <a:t>I</a:t>
            </a:r>
            <a:r>
              <a:rPr lang="en-US" b="1" dirty="0" smtClean="0"/>
              <a:t>n general, if X is the atomic symbol, then isotopes are X-A or  </a:t>
            </a:r>
          </a:p>
          <a:p>
            <a:r>
              <a:rPr lang="en-US" b="1" dirty="0" smtClean="0"/>
              <a:t>Notice that Z and X are always matched, so Z is redundant and is often left off: </a:t>
            </a:r>
          </a:p>
          <a:p>
            <a:r>
              <a:rPr lang="en-US" b="1" u="sng" dirty="0" smtClean="0"/>
              <a:t>#neutrons = A – Z </a:t>
            </a:r>
            <a:r>
              <a:rPr lang="en-US" b="1" dirty="0" smtClean="0"/>
              <a:t>		Ex:          has 8 neutrons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77661"/>
              </p:ext>
            </p:extLst>
          </p:nvPr>
        </p:nvGraphicFramePr>
        <p:xfrm>
          <a:off x="8315823" y="3742588"/>
          <a:ext cx="1797038" cy="5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Equation" r:id="rId3" imgW="761760" imgH="241200" progId="Equation.DSMT4">
                  <p:embed/>
                </p:oleObj>
              </mc:Choice>
              <mc:Fallback>
                <p:oleObj name="Equation" r:id="rId3" imgW="76176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15823" y="3742588"/>
                        <a:ext cx="1797038" cy="56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8555530" y="4121239"/>
          <a:ext cx="658812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Equation" r:id="rId5" imgW="279360" imgH="241200" progId="Equation.DSMT4">
                  <p:embed/>
                </p:oleObj>
              </mc:Choice>
              <mc:Fallback>
                <p:oleObj name="Equation" r:id="rId5" imgW="279360" imgH="241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55530" y="4121239"/>
                        <a:ext cx="658812" cy="56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0250869" y="4528824"/>
          <a:ext cx="1797038" cy="5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7" imgW="761760" imgH="241200" progId="Equation.DSMT4">
                  <p:embed/>
                </p:oleObj>
              </mc:Choice>
              <mc:Fallback>
                <p:oleObj name="Equation" r:id="rId7" imgW="761760" imgH="241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250869" y="4528824"/>
                        <a:ext cx="1797038" cy="56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280292" y="4936945"/>
          <a:ext cx="5683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9" imgW="241200" imgH="241200" progId="Equation.DSMT4">
                  <p:embed/>
                </p:oleObj>
              </mc:Choice>
              <mc:Fallback>
                <p:oleObj name="Equation" r:id="rId9" imgW="24120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80292" y="4936945"/>
                        <a:ext cx="56832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982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Table for atoms and 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899882"/>
              </p:ext>
            </p:extLst>
          </p:nvPr>
        </p:nvGraphicFramePr>
        <p:xfrm>
          <a:off x="851079" y="2392295"/>
          <a:ext cx="1051560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81724061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Symbol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Protons, p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Neutrons, 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Electrons, 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Atomic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#, Z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Mass #,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Charge,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q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Cr</a:t>
                      </a:r>
                      <a:endParaRPr lang="en-US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Cr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2+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2+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24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6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281529"/>
            <a:ext cx="9920131" cy="376598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Given </a:t>
            </a:r>
            <a:r>
              <a:rPr lang="en-US" sz="2400" b="1" dirty="0"/>
              <a:t>the symbol </a:t>
            </a:r>
            <a:r>
              <a:rPr lang="en-US" sz="2400" b="1" i="1" dirty="0"/>
              <a:t>m</a:t>
            </a:r>
            <a:r>
              <a:rPr lang="en-US" sz="2400" b="1" dirty="0"/>
              <a:t> </a:t>
            </a:r>
          </a:p>
          <a:p>
            <a:r>
              <a:rPr lang="en-US" sz="2400" b="1" dirty="0" smtClean="0"/>
              <a:t>Average </a:t>
            </a:r>
            <a:r>
              <a:rPr lang="en-US" sz="2400" b="1" dirty="0"/>
              <a:t>mass of the atom </a:t>
            </a:r>
            <a:r>
              <a:rPr lang="en-US" sz="2400" b="1" dirty="0" smtClean="0"/>
              <a:t>in </a:t>
            </a:r>
            <a:r>
              <a:rPr lang="en-US" sz="2400" b="1" dirty="0" err="1"/>
              <a:t>amu</a:t>
            </a:r>
            <a:r>
              <a:rPr lang="en-US" sz="2400" b="1" dirty="0"/>
              <a:t> (decimal </a:t>
            </a:r>
            <a:r>
              <a:rPr lang="en-US" sz="2400" b="1" dirty="0" smtClean="0"/>
              <a:t>value)</a:t>
            </a:r>
          </a:p>
          <a:p>
            <a:pPr lvl="1"/>
            <a:r>
              <a:rPr lang="en-US" sz="2200" b="1" dirty="0" smtClean="0"/>
              <a:t>Weighted average</a:t>
            </a:r>
            <a:endParaRPr lang="en-US" sz="2200" b="1" dirty="0"/>
          </a:p>
          <a:p>
            <a:r>
              <a:rPr lang="en-US" sz="2400" b="1" u="sng" dirty="0"/>
              <a:t>Each isotope has its own atomic </a:t>
            </a:r>
            <a:r>
              <a:rPr lang="en-US" sz="2400" b="1" u="sng" dirty="0" smtClean="0"/>
              <a:t>mass</a:t>
            </a:r>
          </a:p>
          <a:p>
            <a:r>
              <a:rPr lang="en-US" sz="2400" b="1" dirty="0"/>
              <a:t>For any sample of an element, the particular isotopes present will reflect to natural abundance of each type of isotope found on earth.</a:t>
            </a: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://www.chem.ualberta.ca/~</a:t>
            </a:r>
            <a:r>
              <a:rPr lang="en-US" sz="2400" dirty="0" smtClean="0">
                <a:hlinkClick r:id="rId2"/>
              </a:rPr>
              <a:t>massspec/atomic_mass_abund.pdf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b="1" dirty="0" smtClean="0"/>
              <a:t>Ex</a:t>
            </a:r>
            <a:r>
              <a:rPr lang="en-US" sz="2400" b="1" dirty="0"/>
              <a:t>: </a:t>
            </a:r>
            <a:r>
              <a:rPr lang="en-US" sz="2400" b="1" dirty="0" smtClean="0"/>
              <a:t>Ne-20 90.48%   Ne-21 0.27%   Ne-22  9.25%</a:t>
            </a:r>
            <a:endParaRPr lang="en-US" sz="2400" b="1" dirty="0"/>
          </a:p>
          <a:p>
            <a:r>
              <a:rPr lang="en-US" sz="2400" b="1" dirty="0"/>
              <a:t>Each isotope has its own mass: </a:t>
            </a:r>
            <a:r>
              <a:rPr lang="en-US" sz="2400" b="1" dirty="0" smtClean="0"/>
              <a:t>19.992440, 20.993847, 21.991386</a:t>
            </a:r>
            <a:endParaRPr lang="en-US" sz="2400" b="1" dirty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31154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Atomic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Atomic Mass on periodic table is a </a:t>
            </a:r>
            <a:r>
              <a:rPr lang="en-US" b="1" u="sng" dirty="0"/>
              <a:t>weighted average</a:t>
            </a:r>
            <a:r>
              <a:rPr lang="en-US" b="1" dirty="0"/>
              <a:t>.</a:t>
            </a:r>
          </a:p>
          <a:p>
            <a:r>
              <a:rPr lang="en-US" b="1" dirty="0" smtClean="0"/>
              <a:t>To calculate atomic mass 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M</a:t>
            </a:r>
            <a:r>
              <a:rPr lang="en-US" b="1" baseline="-25000" dirty="0" err="1"/>
              <a:t>n</a:t>
            </a:r>
            <a:r>
              <a:rPr lang="en-US" b="1" dirty="0"/>
              <a:t>= the mass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err="1"/>
              <a:t>amu</a:t>
            </a:r>
            <a:r>
              <a:rPr lang="en-US" b="1" dirty="0"/>
              <a:t>)</a:t>
            </a:r>
          </a:p>
          <a:p>
            <a:r>
              <a:rPr lang="en-US" b="1" dirty="0"/>
              <a:t>Let </a:t>
            </a:r>
            <a:r>
              <a:rPr lang="en-US" b="1" i="1" dirty="0" err="1"/>
              <a:t>ab</a:t>
            </a:r>
            <a:r>
              <a:rPr lang="en-US" b="1" baseline="-25000" dirty="0" err="1"/>
              <a:t>n</a:t>
            </a:r>
            <a:r>
              <a:rPr lang="en-US" b="1" dirty="0"/>
              <a:t>= the relative abundance of isotope </a:t>
            </a:r>
            <a:r>
              <a:rPr lang="en-US" b="1" i="1" dirty="0"/>
              <a:t>n</a:t>
            </a:r>
            <a:r>
              <a:rPr lang="en-US" b="1" dirty="0"/>
              <a:t> </a:t>
            </a:r>
            <a:r>
              <a:rPr lang="en-US" b="1" dirty="0" smtClean="0"/>
              <a:t>(percent as a decimal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aseline="-25000" dirty="0"/>
          </a:p>
          <a:p>
            <a:pPr lvl="1"/>
            <a:endParaRPr lang="en-US" dirty="0" smtClean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/>
          </p:nvPr>
        </p:nvGraphicFramePr>
        <p:xfrm>
          <a:off x="3304321" y="4366522"/>
          <a:ext cx="5066947" cy="97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3" imgW="2247840" imgH="431640" progId="Equation.DSMT4">
                  <p:embed/>
                </p:oleObj>
              </mc:Choice>
              <mc:Fallback>
                <p:oleObj name="Equation" r:id="rId3" imgW="2247840" imgH="431640" progId="Equation.DSMT4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321" y="4366522"/>
                        <a:ext cx="5066947" cy="97306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113648"/>
              </p:ext>
            </p:extLst>
          </p:nvPr>
        </p:nvGraphicFramePr>
        <p:xfrm>
          <a:off x="625475" y="5137150"/>
          <a:ext cx="1091406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5" imgW="4127400" imgH="431640" progId="Equation.DSMT4">
                  <p:embed/>
                </p:oleObj>
              </mc:Choice>
              <mc:Fallback>
                <p:oleObj name="Equation" r:id="rId5" imgW="4127400" imgH="43164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5137150"/>
                        <a:ext cx="10914063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666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Exit Slip:</a:t>
            </a:r>
          </a:p>
          <a:p>
            <a:pPr lvl="1"/>
            <a:r>
              <a:rPr lang="en-US" b="1" dirty="0" smtClean="0"/>
              <a:t>An element has a mass number of 66 and contains 36 neutrons. </a:t>
            </a:r>
          </a:p>
          <a:p>
            <a:pPr lvl="1"/>
            <a:r>
              <a:rPr lang="en-US" b="1" dirty="0" smtClean="0"/>
              <a:t>What is the element?</a:t>
            </a:r>
          </a:p>
          <a:p>
            <a:pPr lvl="1"/>
            <a:r>
              <a:rPr lang="en-US" b="1" dirty="0" smtClean="0"/>
              <a:t>How many protons does it have?</a:t>
            </a:r>
          </a:p>
          <a:p>
            <a:pPr lvl="1"/>
            <a:r>
              <a:rPr lang="en-US" b="1" dirty="0" smtClean="0"/>
              <a:t>How many electrons does it have?</a:t>
            </a:r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Atoms, Ions and mass Worksheet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Nov </a:t>
            </a:r>
            <a:r>
              <a:rPr lang="en-US" dirty="0" smtClean="0"/>
              <a:t>22</a:t>
            </a:r>
            <a:r>
              <a:rPr lang="en-US" dirty="0" smtClean="0"/>
              <a:t>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Agenda – </a:t>
            </a:r>
          </a:p>
          <a:p>
            <a:pPr lvl="1"/>
            <a:r>
              <a:rPr lang="en-US" altLang="en-US" b="1" dirty="0" smtClean="0"/>
              <a:t>Percent composition</a:t>
            </a:r>
          </a:p>
          <a:p>
            <a:pPr lvl="1"/>
            <a:r>
              <a:rPr lang="en-US" altLang="en-US" b="1" dirty="0" smtClean="0"/>
              <a:t>Conservation of Mass</a:t>
            </a:r>
          </a:p>
          <a:p>
            <a:pPr lvl="1"/>
            <a:r>
              <a:rPr lang="en-US" altLang="en-US" b="1" dirty="0" smtClean="0"/>
              <a:t>Subatomic particles</a:t>
            </a:r>
          </a:p>
          <a:p>
            <a:pPr lvl="1"/>
            <a:r>
              <a:rPr lang="en-US" altLang="en-US" b="1" dirty="0" smtClean="0"/>
              <a:t>Subatomic particles and the periodic table</a:t>
            </a:r>
          </a:p>
          <a:p>
            <a:pPr lvl="1"/>
            <a:r>
              <a:rPr lang="en-US" altLang="en-US" b="1" dirty="0" smtClean="0"/>
              <a:t>Mass number, Atomic number</a:t>
            </a:r>
          </a:p>
          <a:p>
            <a:pPr lvl="1"/>
            <a:r>
              <a:rPr lang="en-US" altLang="en-US" b="1" dirty="0" smtClean="0"/>
              <a:t>Ions</a:t>
            </a:r>
          </a:p>
          <a:p>
            <a:pPr lvl="1"/>
            <a:r>
              <a:rPr lang="en-US" altLang="en-US" b="1" dirty="0" smtClean="0"/>
              <a:t>Isotopes and natural </a:t>
            </a:r>
            <a:r>
              <a:rPr lang="en-US" altLang="en-US" b="1" dirty="0" smtClean="0"/>
              <a:t>abundance (time permitting)</a:t>
            </a:r>
            <a:endParaRPr lang="en-US" altLang="en-US" b="1" dirty="0" smtClean="0"/>
          </a:p>
          <a:p>
            <a:pPr lvl="1"/>
            <a:r>
              <a:rPr lang="en-US" altLang="en-US" b="1" dirty="0" smtClean="0"/>
              <a:t>Average atomic </a:t>
            </a:r>
            <a:r>
              <a:rPr lang="en-US" altLang="en-US" b="1" dirty="0" smtClean="0"/>
              <a:t>mass (time permitting)</a:t>
            </a:r>
            <a:endParaRPr lang="en-US" altLang="en-US" b="1" dirty="0" smtClean="0"/>
          </a:p>
          <a:p>
            <a:r>
              <a:rPr lang="en-US" b="1" dirty="0" smtClean="0"/>
              <a:t>Assignment: - </a:t>
            </a:r>
          </a:p>
          <a:p>
            <a:pPr lvl="1"/>
            <a:r>
              <a:rPr lang="en-US" b="1" dirty="0" smtClean="0"/>
              <a:t>Atoms, Ions and Mass Worksheet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390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Atomic Theory History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36639"/>
              </p:ext>
            </p:extLst>
          </p:nvPr>
        </p:nvGraphicFramePr>
        <p:xfrm>
          <a:off x="769013" y="2323714"/>
          <a:ext cx="10515600" cy="355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457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Scientists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Atomic Model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Democritus (400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BC)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Idea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of atoms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Logical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discrete bits of matter 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(Discredited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due to Aristotle)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Boyle (1661)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The Scientific Method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Need to base on experiment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Lavoisier (1789)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Law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of Conservation of Mass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Discovered Oxygen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Dalton (1805)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Law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of Multiple Proportions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Atomic Theory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Solid Spheres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Atomic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51"/>
          <a:stretch/>
        </p:blipFill>
        <p:spPr>
          <a:xfrm>
            <a:off x="10400981" y="5231377"/>
            <a:ext cx="554109" cy="48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Atomic Theory History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7659" y="2428758"/>
          <a:ext cx="10515600" cy="3393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498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Scientists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Atomic Model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6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Thomson (1897)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Discovers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Electron w/ Cathode Ray Tube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Plum Pudding/Choc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Chip 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Pos. dough, neg. chips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76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Millikan (1909)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Mass &amp; Charge of Electron with Oil-drop Experiment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76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Rutherford (1909);</a:t>
                      </a:r>
                      <a:r>
                        <a:rPr lang="en-US" sz="1800" baseline="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Discovers nucleus w/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Gold Foil experiment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Positive massive nucleus,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Tiny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neg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electrons in space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Nuclear Model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589" name="Picture 4" descr="http://images.wikia.com/chocolate/images/5/50/Chocolate_chip_cook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258" y="3540818"/>
            <a:ext cx="5826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images.wikia.com/chocolate/images/5/50/Chocolate_chip_cooki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556" y="4278814"/>
            <a:ext cx="508016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3"/>
          <a:stretch/>
        </p:blipFill>
        <p:spPr>
          <a:xfrm>
            <a:off x="10705615" y="5393410"/>
            <a:ext cx="1141950" cy="9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Atomic Theory History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24133" y="2752041"/>
          <a:ext cx="10515600" cy="348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3214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Scientists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Contribution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Atomic Model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Chadwick (1932)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Discovers neutrons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Nuclear model, including neutrons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Bohr (1913)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Explains atomic spectra;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Solves physics charge problem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Quantized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planetary </a:t>
                      </a:r>
                    </a:p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Bohr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21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Schrödinger, Heisenberg, Einstein, de Broglie, Born et al. (1915-1930)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Quantum Mechanics;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Wave-particle duality; Uncertainty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Quantized probability</a:t>
                      </a:r>
                    </a:p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electron clouds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4" descr="http://upload.wikimedia.org/wikipedia/commons/thumb/a/a5/Bohr_atom_model_English.svg/220px-Bohr_atom_model_English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444" y="5305213"/>
            <a:ext cx="63023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09_16_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7"/>
          <a:stretch>
            <a:fillRect/>
          </a:stretch>
        </p:blipFill>
        <p:spPr bwMode="auto">
          <a:xfrm>
            <a:off x="11170444" y="5460553"/>
            <a:ext cx="892968" cy="94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In the Bohr model of the atom, electrons are restricted to special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988" y="4538473"/>
            <a:ext cx="737880" cy="72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3"/>
          <a:stretch/>
        </p:blipFill>
        <p:spPr>
          <a:xfrm>
            <a:off x="10871081" y="3324609"/>
            <a:ext cx="1141950" cy="9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1. Dalton				</a:t>
            </a:r>
          </a:p>
          <a:p>
            <a:r>
              <a:rPr lang="en-US" sz="2000" b="1" dirty="0" smtClean="0"/>
              <a:t>2. Rutherford</a:t>
            </a:r>
          </a:p>
          <a:p>
            <a:r>
              <a:rPr lang="en-US" sz="2000" b="1" dirty="0" smtClean="0"/>
              <a:t>3. Dalton</a:t>
            </a:r>
          </a:p>
          <a:p>
            <a:r>
              <a:rPr lang="en-US" sz="2000" b="1" dirty="0" smtClean="0"/>
              <a:t>4. Thomson</a:t>
            </a:r>
          </a:p>
          <a:p>
            <a:r>
              <a:rPr lang="en-US" sz="2000" b="1" dirty="0" smtClean="0"/>
              <a:t>5. Dalton</a:t>
            </a:r>
          </a:p>
          <a:p>
            <a:r>
              <a:rPr lang="en-US" sz="2000" b="1" dirty="0" smtClean="0"/>
              <a:t>6. Rutherford</a:t>
            </a:r>
          </a:p>
          <a:p>
            <a:r>
              <a:rPr lang="en-US" sz="2000" b="1" dirty="0" smtClean="0"/>
              <a:t>7. Thomson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8. </a:t>
            </a:r>
            <a:r>
              <a:rPr lang="en-US" b="1" dirty="0" smtClean="0"/>
              <a:t>Lavoisier/Dalton</a:t>
            </a:r>
          </a:p>
          <a:p>
            <a:r>
              <a:rPr lang="en-US" b="1" dirty="0" smtClean="0"/>
              <a:t>9. Chadwick</a:t>
            </a:r>
          </a:p>
          <a:p>
            <a:r>
              <a:rPr lang="en-US" b="1" dirty="0" smtClean="0"/>
              <a:t>10. Dalton</a:t>
            </a:r>
          </a:p>
          <a:p>
            <a:r>
              <a:rPr lang="en-US" b="1" dirty="0" smtClean="0"/>
              <a:t>11. Millikan</a:t>
            </a:r>
          </a:p>
          <a:p>
            <a:r>
              <a:rPr lang="en-US" b="1" dirty="0" smtClean="0"/>
              <a:t>12. Democritus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79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21225" y="66143"/>
            <a:ext cx="10810568" cy="6791857"/>
            <a:chOff x="221225" y="66143"/>
            <a:chExt cx="10810568" cy="679185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34659" t="30141" r="13199" b="11592"/>
            <a:stretch/>
          </p:blipFill>
          <p:spPr>
            <a:xfrm>
              <a:off x="221225" y="66143"/>
              <a:ext cx="10810568" cy="679185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9350477" y="1076633"/>
              <a:ext cx="5161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ym typeface="Euclid Symbol" panose="05050102010706020507" pitchFamily="18" charset="2"/>
                </a:rPr>
                <a:t></a:t>
              </a:r>
              <a:endParaRPr lang="en-US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350476" y="2456455"/>
              <a:ext cx="5161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ym typeface="Euclid Symbol" panose="05050102010706020507" pitchFamily="18" charset="2"/>
                </a:rPr>
                <a:t>?</a:t>
              </a:r>
              <a:endParaRPr lang="en-US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18436" y="3063867"/>
              <a:ext cx="1445342" cy="560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418436" y="3791454"/>
              <a:ext cx="1445342" cy="560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33184" y="4670880"/>
              <a:ext cx="1445342" cy="560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452850" y="5398466"/>
              <a:ext cx="1445342" cy="560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418436" y="6100911"/>
              <a:ext cx="1445342" cy="5604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4866967" y="3851565"/>
              <a:ext cx="796413" cy="0"/>
            </a:xfrm>
            <a:prstGeom prst="straightConnector1">
              <a:avLst/>
            </a:prstGeom>
            <a:ln w="38100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852219" y="4210443"/>
              <a:ext cx="796413" cy="0"/>
            </a:xfrm>
            <a:prstGeom prst="straightConnector1">
              <a:avLst/>
            </a:prstGeom>
            <a:ln w="38100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28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</a:t>
            </a:r>
            <a:r>
              <a:rPr lang="en-US" b="1" u="sng" dirty="0" smtClean="0"/>
              <a:t>Law of Definite Proportions </a:t>
            </a:r>
            <a:r>
              <a:rPr lang="en-US" b="1" dirty="0" smtClean="0"/>
              <a:t>says that every sample of a given compound will have the </a:t>
            </a:r>
            <a:r>
              <a:rPr lang="en-US" b="1" u="sng" dirty="0" smtClean="0"/>
              <a:t>same ratio of elemental components by mass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A typical </a:t>
            </a:r>
            <a:r>
              <a:rPr lang="en-US" b="1" u="sng" dirty="0" smtClean="0"/>
              <a:t>elemental analysis </a:t>
            </a:r>
            <a:r>
              <a:rPr lang="en-US" b="1" dirty="0" smtClean="0"/>
              <a:t>of a compound results in a </a:t>
            </a:r>
            <a:r>
              <a:rPr lang="en-US" b="1" u="sng" dirty="0" smtClean="0"/>
              <a:t>list of the mass of each element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From this information, you can calculate the </a:t>
            </a:r>
            <a:r>
              <a:rPr lang="en-US" b="1" u="sng" dirty="0" smtClean="0"/>
              <a:t>percent composition </a:t>
            </a:r>
            <a:r>
              <a:rPr lang="en-US" b="1" dirty="0" smtClean="0"/>
              <a:t>of each element by dividing each by the total mass of the sample.</a:t>
            </a:r>
          </a:p>
          <a:p>
            <a:r>
              <a:rPr lang="en-US" b="1" dirty="0"/>
              <a:t>Recall </a:t>
            </a:r>
            <a:r>
              <a:rPr lang="en-US" b="1" u="sng" dirty="0"/>
              <a:t>% = part/whole   x 100</a:t>
            </a:r>
          </a:p>
          <a:p>
            <a:r>
              <a:rPr lang="en-US" b="1" dirty="0" smtClean="0"/>
              <a:t>Ex: A 25.00 g sample of table salt (which consists of only sodium and chlorine) was found to contain 9.83 g of sodium.  A) What mass of chlorine is present in the sample? B) What is the percent composition of sodium and chlorine in table salt?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569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of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 you know the total amount of </a:t>
            </a:r>
            <a:r>
              <a:rPr lang="en-US" b="1" u="sng" dirty="0" smtClean="0"/>
              <a:t>mass present in a system before some action happens, the same mass must be present afterward.</a:t>
            </a:r>
          </a:p>
          <a:p>
            <a:r>
              <a:rPr lang="en-US" b="1" dirty="0" smtClean="0"/>
              <a:t>1) Inventory the masses before; 2) Inventory the masses after; 3) Set equal.</a:t>
            </a:r>
          </a:p>
          <a:p>
            <a:r>
              <a:rPr lang="en-US" b="1" dirty="0" smtClean="0"/>
              <a:t>Ex: Magnesium burns in oxygen with a bright white light. If a 48.6 g sample of magnesium reacts to form 80.6 g of magnesium oxide, how many grams of oxygen reacted? </a:t>
            </a:r>
          </a:p>
          <a:p>
            <a:r>
              <a:rPr lang="en-US" b="1" dirty="0" smtClean="0"/>
              <a:t>Follow up: What is the percent composition of magnesium and oxygen in magnesium oxide?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37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23749</TotalTime>
  <Words>1108</Words>
  <Application>Microsoft Office PowerPoint</Application>
  <PresentationFormat>Widescreen</PresentationFormat>
  <Paragraphs>207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Century Gothic</vt:lpstr>
      <vt:lpstr>Euclid Symbol</vt:lpstr>
      <vt:lpstr>Wingdings 3</vt:lpstr>
      <vt:lpstr>Ion Boardroom</vt:lpstr>
      <vt:lpstr>Equation</vt:lpstr>
      <vt:lpstr>Chemistry – Nov 22, 2019</vt:lpstr>
      <vt:lpstr>Chemistry – Nov 22, 2019 </vt:lpstr>
      <vt:lpstr>Summary of Atomic Theory History 1</vt:lpstr>
      <vt:lpstr>Summary of Atomic Theory History 2</vt:lpstr>
      <vt:lpstr>Summary of Atomic Theory History 3</vt:lpstr>
      <vt:lpstr>Homework Review</vt:lpstr>
      <vt:lpstr>PowerPoint Presentation</vt:lpstr>
      <vt:lpstr>Percent Composition</vt:lpstr>
      <vt:lpstr>Conservation of Mass</vt:lpstr>
      <vt:lpstr>Subatomic Particles</vt:lpstr>
      <vt:lpstr>Atomic number and Mass number</vt:lpstr>
      <vt:lpstr>Ions</vt:lpstr>
      <vt:lpstr>Isotopes and Symbols</vt:lpstr>
      <vt:lpstr>Fill in Table for atoms and ions</vt:lpstr>
      <vt:lpstr>Atomic Mass</vt:lpstr>
      <vt:lpstr>Average Atomic Mass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187</cp:revision>
  <dcterms:created xsi:type="dcterms:W3CDTF">2015-08-11T02:33:52Z</dcterms:created>
  <dcterms:modified xsi:type="dcterms:W3CDTF">2019-11-22T19:16:54Z</dcterms:modified>
</cp:coreProperties>
</file>